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media1.mp4" ContentType="video/unknown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9" r:id="rId3"/>
    <p:sldId id="387" r:id="rId4"/>
    <p:sldId id="350" r:id="rId5"/>
    <p:sldId id="425" r:id="rId6"/>
    <p:sldId id="352" r:id="rId7"/>
    <p:sldId id="351" r:id="rId8"/>
    <p:sldId id="257" r:id="rId9"/>
    <p:sldId id="258" r:id="rId11"/>
    <p:sldId id="259" r:id="rId12"/>
    <p:sldId id="288" r:id="rId13"/>
    <p:sldId id="289" r:id="rId14"/>
    <p:sldId id="290" r:id="rId15"/>
    <p:sldId id="291" r:id="rId16"/>
    <p:sldId id="264" r:id="rId17"/>
    <p:sldId id="295" r:id="rId18"/>
    <p:sldId id="294" r:id="rId19"/>
    <p:sldId id="293" r:id="rId20"/>
    <p:sldId id="292" r:id="rId21"/>
    <p:sldId id="269" r:id="rId22"/>
    <p:sldId id="296" r:id="rId23"/>
    <p:sldId id="297" r:id="rId24"/>
    <p:sldId id="299" r:id="rId25"/>
    <p:sldId id="298" r:id="rId26"/>
    <p:sldId id="274" r:id="rId27"/>
    <p:sldId id="300" r:id="rId28"/>
    <p:sldId id="301" r:id="rId29"/>
    <p:sldId id="303" r:id="rId30"/>
    <p:sldId id="302" r:id="rId31"/>
    <p:sldId id="279" r:id="rId32"/>
    <p:sldId id="307" r:id="rId33"/>
    <p:sldId id="306" r:id="rId34"/>
    <p:sldId id="305" r:id="rId35"/>
    <p:sldId id="304" r:id="rId36"/>
    <p:sldId id="311" r:id="rId37"/>
    <p:sldId id="344" r:id="rId38"/>
    <p:sldId id="312" r:id="rId39"/>
    <p:sldId id="424" r:id="rId40"/>
    <p:sldId id="313" r:id="rId41"/>
    <p:sldId id="284" r:id="rId42"/>
    <p:sldId id="30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24900"/>
    <a:srgbClr val="0042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slide" Target="slide8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8.xm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8.xml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8.xml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8.xml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slide" Target="slide8.xml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slide" Target="slide8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slide" Target="slide8.xml"/><Relationship Id="rId1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slide" Target="slide8.xml"/><Relationship Id="rId1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slide" Target="slide8.xml"/><Relationship Id="rId1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slide" Target="slide8.xml"/><Relationship Id="rId1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hyperlink" Target="http://www.design-web.com.ua/wp-content/uploads/2012/11/owl.jpg" TargetMode="External"/><Relationship Id="rId4" Type="http://schemas.openxmlformats.org/officeDocument/2006/relationships/hyperlink" Target="http://gatet.files.wordpress.com/2010/06/me.jpg" TargetMode="External"/><Relationship Id="rId3" Type="http://schemas.openxmlformats.org/officeDocument/2006/relationships/hyperlink" Target="http://www.hereisfree.com/content1/pic/zip/201122421113324977801.jpg" TargetMode="External"/><Relationship Id="rId2" Type="http://schemas.openxmlformats.org/officeDocument/2006/relationships/image" Target="../media/image68.pn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elenaranko.ucoz.ru/" TargetMode="External"/><Relationship Id="rId1" Type="http://schemas.openxmlformats.org/officeDocument/2006/relationships/image" Target="../media/image6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slide" Target="slide8.xml"/><Relationship Id="rId4" Type="http://schemas.openxmlformats.org/officeDocument/2006/relationships/image" Target="../media/image14.png"/><Relationship Id="rId3" Type="http://schemas.openxmlformats.org/officeDocument/2006/relationships/slide" Target="slide39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6.xml"/><Relationship Id="rId8" Type="http://schemas.openxmlformats.org/officeDocument/2006/relationships/slide" Target="slide15.xml"/><Relationship Id="rId7" Type="http://schemas.openxmlformats.org/officeDocument/2006/relationships/slide" Target="slide14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1" Type="http://schemas.openxmlformats.org/officeDocument/2006/relationships/notesSlide" Target="../notesSlides/notesSlide2.xml"/><Relationship Id="rId30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9" Type="http://schemas.openxmlformats.org/officeDocument/2006/relationships/image" Target="../media/image19.png"/><Relationship Id="rId28" Type="http://schemas.openxmlformats.org/officeDocument/2006/relationships/image" Target="../media/image18.png"/><Relationship Id="rId27" Type="http://schemas.openxmlformats.org/officeDocument/2006/relationships/slide" Target="slide34.xml"/><Relationship Id="rId26" Type="http://schemas.openxmlformats.org/officeDocument/2006/relationships/slide" Target="slide33.xml"/><Relationship Id="rId25" Type="http://schemas.openxmlformats.org/officeDocument/2006/relationships/slide" Target="slide32.xml"/><Relationship Id="rId24" Type="http://schemas.openxmlformats.org/officeDocument/2006/relationships/slide" Target="slide31.xml"/><Relationship Id="rId23" Type="http://schemas.openxmlformats.org/officeDocument/2006/relationships/slide" Target="slide30.xml"/><Relationship Id="rId22" Type="http://schemas.openxmlformats.org/officeDocument/2006/relationships/slide" Target="slide29.xml"/><Relationship Id="rId21" Type="http://schemas.openxmlformats.org/officeDocument/2006/relationships/slide" Target="slide28.xml"/><Relationship Id="rId20" Type="http://schemas.openxmlformats.org/officeDocument/2006/relationships/slide" Target="slide27.xml"/><Relationship Id="rId2" Type="http://schemas.openxmlformats.org/officeDocument/2006/relationships/slide" Target="slide9.xml"/><Relationship Id="rId19" Type="http://schemas.openxmlformats.org/officeDocument/2006/relationships/slide" Target="slide26.xml"/><Relationship Id="rId18" Type="http://schemas.openxmlformats.org/officeDocument/2006/relationships/slide" Target="slide25.xml"/><Relationship Id="rId17" Type="http://schemas.openxmlformats.org/officeDocument/2006/relationships/slide" Target="slide24.xml"/><Relationship Id="rId16" Type="http://schemas.openxmlformats.org/officeDocument/2006/relationships/slide" Target="slide23.xml"/><Relationship Id="rId15" Type="http://schemas.openxmlformats.org/officeDocument/2006/relationships/slide" Target="slide22.xml"/><Relationship Id="rId14" Type="http://schemas.openxmlformats.org/officeDocument/2006/relationships/slide" Target="slide21.xml"/><Relationship Id="rId13" Type="http://schemas.openxmlformats.org/officeDocument/2006/relationships/slide" Target="slide20.xml"/><Relationship Id="rId12" Type="http://schemas.openxmlformats.org/officeDocument/2006/relationships/slide" Target="slide19.xml"/><Relationship Id="rId11" Type="http://schemas.openxmlformats.org/officeDocument/2006/relationships/slide" Target="slide18.xml"/><Relationship Id="rId10" Type="http://schemas.openxmlformats.org/officeDocument/2006/relationships/slide" Target="slide1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795" y="1700530"/>
            <a:ext cx="7340600" cy="2265680"/>
          </a:xfrm>
        </p:spPr>
        <p:txBody>
          <a:bodyPr>
            <a:noAutofit/>
          </a:bodyPr>
          <a:p>
            <a:pPr algn="ctr"/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</a:rPr>
              <a:t>нтеллектуальн</a:t>
            </a:r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</a:rPr>
              <a:t>ая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</a:rPr>
              <a:t> игр</a:t>
            </a:r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</a:rPr>
              <a:t> «Здоровье каждого - здоровье нации!»</a:t>
            </a:r>
            <a:endParaRPr lang="ru-RU" altLang="en-US" sz="48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sz="half" idx="2"/>
          </p:nvPr>
        </p:nvSpPr>
        <p:spPr>
          <a:xfrm>
            <a:off x="1087755" y="4799965"/>
            <a:ext cx="7139940" cy="1373505"/>
          </a:xfrm>
        </p:spPr>
        <p:txBody>
          <a:bodyPr>
            <a:noAutofit/>
          </a:bodyPr>
          <a:p>
            <a:r>
              <a:rPr lang="x-none" altLang="ru-RU" sz="2800">
                <a:latin typeface="Times New Roman" pitchFamily="18" charset="0"/>
              </a:rPr>
              <a:t>подготовила: педагог-библиотекарь ГПОУ "КПТТ" Бородина Галина Александровна</a:t>
            </a:r>
            <a:endParaRPr lang="x-none" altLang="ru-RU" sz="2800">
              <a:latin typeface="Times New Roman" pitchFamily="18" charset="0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45085"/>
            <a:ext cx="1637665" cy="163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Передозировка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Основная причина смерти во время приема наркотических веществ, даже впервые?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atin typeface="Georgia" pitchFamily="18" charset="0"/>
                <a:sym typeface="+mn-ea"/>
              </a:rPr>
              <a:t>«</a:t>
            </a:r>
            <a:r>
              <a:rPr lang="x-none" altLang="ru-RU" sz="3600" b="1" cap="all" dirty="0" smtClean="0">
                <a:latin typeface="Georgia" pitchFamily="18" charset="0"/>
                <a:sym typeface="+mn-ea"/>
              </a:rPr>
              <a:t>Вред здоровью</a:t>
            </a:r>
            <a:r>
              <a:rPr lang="ru-RU" sz="3600" b="1" cap="all" dirty="0" smtClean="0">
                <a:latin typeface="Georgia" pitchFamily="18" charset="0"/>
                <a:sym typeface="+mn-ea"/>
              </a:rPr>
              <a:t>»</a:t>
            </a:r>
            <a:endParaRPr lang="ru-RU" sz="3600" b="1" cap="all" dirty="0" smtClean="0">
              <a:latin typeface="Georgia" pitchFamily="18" charset="0"/>
            </a:endParaRP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4163" y="386080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«Никотин»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802" y="2132990"/>
            <a:ext cx="8496944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Самое распространенное и доступное всем наркотическое вещество?    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15" y="404811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atin typeface="Georgia" pitchFamily="18" charset="0"/>
                <a:sym typeface="+mn-ea"/>
              </a:rPr>
              <a:t>«</a:t>
            </a:r>
            <a:r>
              <a:rPr lang="x-none" altLang="ru-RU" sz="3600" b="1" cap="all" dirty="0" smtClean="0">
                <a:latin typeface="Georgia" pitchFamily="18" charset="0"/>
                <a:sym typeface="+mn-ea"/>
              </a:rPr>
              <a:t>Вред здоровью</a:t>
            </a:r>
            <a:r>
              <a:rPr lang="ru-RU" sz="3600" b="1" cap="all" dirty="0" smtClean="0">
                <a:latin typeface="Georgia" pitchFamily="18" charset="0"/>
                <a:sym typeface="+mn-ea"/>
              </a:rPr>
              <a:t>»</a:t>
            </a:r>
            <a:endParaRPr lang="ru-RU" sz="3600" b="1" spc="50" dirty="0" smtClean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95936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4163" y="407670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«</a:t>
            </a:r>
            <a:r>
              <a:rPr lang="ru-RU" sz="2800" dirty="0" smtClean="0">
                <a:latin typeface="Georgia" pitchFamily="18" charset="0"/>
                <a:sym typeface="+mn-ea"/>
              </a:rPr>
              <a:t>Печень</a:t>
            </a:r>
            <a:r>
              <a:rPr lang="ru-RU" sz="2800" i="1" dirty="0" smtClean="0">
                <a:latin typeface="Georgia" pitchFamily="18" charset="0"/>
              </a:rPr>
              <a:t>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1773" y="1556410"/>
            <a:ext cx="8496944" cy="2225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Наркотики уничтожают клетки белков, ответственные за иммунную систему, так как при приготовлении их используют всевозможные растворители. Какой орган, значит, страдает первым? 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319" y="404206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atin typeface="Georgia" pitchFamily="18" charset="0"/>
                <a:sym typeface="+mn-ea"/>
              </a:rPr>
              <a:t>«</a:t>
            </a:r>
            <a:r>
              <a:rPr lang="x-none" altLang="ru-RU" sz="3600" b="1" cap="all" dirty="0" smtClean="0">
                <a:latin typeface="Georgia" pitchFamily="18" charset="0"/>
                <a:sym typeface="+mn-ea"/>
              </a:rPr>
              <a:t>Вред здоровью</a:t>
            </a:r>
            <a:r>
              <a:rPr lang="ru-RU" sz="3600" b="1" cap="all" dirty="0" smtClean="0">
                <a:latin typeface="Georgia" pitchFamily="18" charset="0"/>
                <a:sym typeface="+mn-ea"/>
              </a:rPr>
              <a:t>»</a:t>
            </a:r>
            <a:endParaRPr lang="ru-RU" sz="3600" b="1" spc="50" dirty="0" smtClean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51773" y="386080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«</a:t>
            </a:r>
            <a:r>
              <a:rPr lang="ru-RU" sz="2800" dirty="0" smtClean="0">
                <a:latin typeface="Georgia" pitchFamily="18" charset="0"/>
                <a:sym typeface="+mn-ea"/>
              </a:rPr>
              <a:t>Насморк</a:t>
            </a:r>
            <a:r>
              <a:rPr lang="ru-RU" sz="2800" i="1" dirty="0" smtClean="0">
                <a:latin typeface="Georgia" pitchFamily="18" charset="0"/>
              </a:rPr>
              <a:t>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1270" y="2204859"/>
            <a:ext cx="8496944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Самая распространенная на всей плане</a:t>
            </a:r>
            <a:r>
              <a:rPr lang="x-none" altLang="ru-RU" sz="2800" dirty="0" smtClean="0">
                <a:latin typeface="Georgia" pitchFamily="18" charset="0"/>
              </a:rPr>
              <a:t>те</a:t>
            </a:r>
            <a:r>
              <a:rPr lang="ru-RU" sz="2800" dirty="0" smtClean="0">
                <a:latin typeface="Georgia" pitchFamily="18" charset="0"/>
              </a:rPr>
              <a:t> заразная болезнь? 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atin typeface="Georgia" pitchFamily="18" charset="0"/>
                <a:sym typeface="+mn-ea"/>
              </a:rPr>
              <a:t>«</a:t>
            </a:r>
            <a:r>
              <a:rPr lang="x-none" altLang="ru-RU" sz="3600" b="1" cap="all" dirty="0" smtClean="0">
                <a:latin typeface="Georgia" pitchFamily="18" charset="0"/>
                <a:sym typeface="+mn-ea"/>
              </a:rPr>
              <a:t>Вред здоровью</a:t>
            </a:r>
            <a:r>
              <a:rPr lang="ru-RU" sz="3600" b="1" cap="all" dirty="0" smtClean="0">
                <a:latin typeface="Georgia" pitchFamily="18" charset="0"/>
                <a:sym typeface="+mn-ea"/>
              </a:rPr>
              <a:t>»</a:t>
            </a:r>
            <a:endParaRPr lang="ru-RU" sz="3600" b="1" cap="all" dirty="0" smtClean="0">
              <a:latin typeface="Georgia" pitchFamily="18" charset="0"/>
            </a:endParaRP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0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«Продолжи поговорку»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148064" y="4100907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87450" y="4364990"/>
            <a:ext cx="408876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разум выходит”. 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259741" y="2708935"/>
            <a:ext cx="6264696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“Вино входит – </a:t>
            </a:r>
            <a:r>
              <a:rPr lang="x-none" altLang="ru-RU" sz="2800" smtClean="0">
                <a:latin typeface="Georgia" pitchFamily="18" charset="0"/>
              </a:rPr>
              <a:t>..................</a:t>
            </a:r>
            <a:endParaRPr lang="x-none" altLang="ru-RU" sz="280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«Продолжи поговорку»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40063" y="3933190"/>
            <a:ext cx="8496944" cy="1029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  <a:sym typeface="+mn-ea"/>
              </a:rPr>
              <a:t>весь дом горит”.</a:t>
            </a:r>
            <a:endParaRPr lang="ru-RU" sz="2800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95790" y="2204745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“Муж пьет – полдома горит, жена пьет –</a:t>
            </a:r>
            <a:r>
              <a:rPr lang="x-none" altLang="ru-RU" sz="2800" dirty="0" smtClean="0">
                <a:latin typeface="Georgia" pitchFamily="18" charset="0"/>
              </a:rPr>
              <a:t>............</a:t>
            </a:r>
            <a:r>
              <a:rPr lang="ru-RU" sz="2800" dirty="0" smtClean="0">
                <a:latin typeface="Georgia" pitchFamily="18" charset="0"/>
              </a:rPr>
              <a:t> 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«Продолжи поговорку»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55650" y="3429000"/>
            <a:ext cx="754761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  <a:sym typeface="+mn-ea"/>
              </a:rPr>
              <a:t>чем в море”.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850" y="2276475"/>
            <a:ext cx="848741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“В вине тонет больше людей,</a:t>
            </a:r>
            <a:r>
              <a:rPr lang="x-none" altLang="ru-RU" sz="2800" dirty="0" smtClean="0">
                <a:latin typeface="Georgia" pitchFamily="18" charset="0"/>
              </a:rPr>
              <a:t>...................</a:t>
            </a:r>
            <a:r>
              <a:rPr lang="ru-RU" sz="2800" dirty="0" smtClean="0">
                <a:latin typeface="Georgia" pitchFamily="18" charset="0"/>
              </a:rPr>
              <a:t> 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60" y="44450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21782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«Продолжи поговорку»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508104" y="4282879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67446" y="4148904"/>
            <a:ext cx="8496944" cy="1297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  <a:sym typeface="+mn-ea"/>
              </a:rPr>
              <a:t>делает дураком”.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3600" i="1" dirty="0" smtClean="0">
                <a:latin typeface="Georgia" pitchFamily="18" charset="0"/>
              </a:rPr>
              <a:t>  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4163" y="2204745"/>
            <a:ext cx="8234072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“Водка и мудреца</a:t>
            </a:r>
            <a:r>
              <a:rPr lang="x-none" altLang="ru-RU" sz="3600" dirty="0">
                <a:latin typeface="Times New Roman" pitchFamily="18" charset="0"/>
                <a:cs typeface="Times New Roman" pitchFamily="18" charset="0"/>
              </a:rPr>
              <a:t>.........................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«Продолжи поговорку»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24128" y="3947425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781" y="4076829"/>
            <a:ext cx="8424936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smtClean="0">
                <a:latin typeface="Times New Roman" pitchFamily="18" charset="0"/>
                <a:cs typeface="Times New Roman" pitchFamily="18" charset="0"/>
                <a:sym typeface="+mn-ea"/>
              </a:rPr>
              <a:t>что в крапиву садиться”</a:t>
            </a:r>
            <a:r>
              <a:rPr lang="ru-RU" sz="280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972" y="2205017"/>
            <a:ext cx="8424936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“С пьяным водиться,</a:t>
            </a:r>
            <a:r>
              <a:rPr lang="x-none" altLang="ru-RU" sz="3600" smtClean="0">
                <a:latin typeface="Times New Roman" pitchFamily="18" charset="0"/>
                <a:cs typeface="Times New Roman" pitchFamily="18" charset="0"/>
              </a:rPr>
              <a:t>...................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Правильное питание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404298" y="4004863"/>
            <a:ext cx="4464496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latin typeface="Georgia" pitchFamily="18" charset="0"/>
              </a:rPr>
              <a:t>сбалансированное питание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352928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Как называется разнообразное полноценное питание, содержащее в рационе все основные пищевые вещества?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148064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941570"/>
            <a:ext cx="7200265" cy="1498600"/>
          </a:xfrm>
        </p:spPr>
        <p:txBody>
          <a:bodyPr>
            <a:noAutofit/>
          </a:bodyPr>
          <a:p>
            <a:pPr algn="ctr"/>
            <a:r>
              <a:rPr lang="x-none" altLang="ru-RU" sz="3600">
                <a:latin typeface="Times New Roman" pitchFamily="18" charset="0"/>
              </a:rPr>
              <a:t>"У каждого человека должна быть ответственность за состояние здоровья" </a:t>
            </a:r>
            <a:br>
              <a:rPr lang="x-none" altLang="ru-RU" sz="3600">
                <a:latin typeface="Times New Roman" pitchFamily="18" charset="0"/>
              </a:rPr>
            </a:br>
            <a:r>
              <a:rPr lang="x-none" altLang="ru-RU" sz="3600">
                <a:latin typeface="Times New Roman" pitchFamily="18" charset="0"/>
              </a:rPr>
              <a:t>В.В. Путин</a:t>
            </a:r>
            <a:endParaRPr lang="x-none" altLang="ru-RU" sz="3600">
              <a:latin typeface="Times New Roman" pitchFamily="18" charset="0"/>
            </a:endParaRPr>
          </a:p>
        </p:txBody>
      </p:sp>
      <p:pic>
        <p:nvPicPr>
          <p:cNvPr id="5" name="Замещающая рамка рисунка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2051685" y="260985"/>
            <a:ext cx="5486400" cy="364299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5085"/>
            <a:ext cx="1637665" cy="16376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Правильное питание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68630" y="3923030"/>
            <a:ext cx="376110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2800" b="1" i="1" dirty="0" smtClean="0">
                <a:latin typeface="Georgia" pitchFamily="18" charset="0"/>
              </a:rPr>
              <a:t>вегетарианство 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4163" y="1628800"/>
            <a:ext cx="8496944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Как называется тип питания, исключающий животную пищу?  </a:t>
            </a:r>
            <a:endParaRPr lang="ru-RU" sz="2800" smtClean="0"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Правильное питание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700020" y="4437380"/>
            <a:ext cx="360616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smtClean="0">
                <a:latin typeface="Georgia" pitchFamily="18" charset="0"/>
              </a:rPr>
              <a:t>диета</a:t>
            </a:r>
            <a:endParaRPr lang="ru-RU" sz="2800" b="1" i="1" smtClean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Лечебное питание при различных заболеваниях с ограничением тех или иных компонентов пищи – это … 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580112" y="421352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764075" y="476419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Правильное питание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67995" y="4797425"/>
            <a:ext cx="5699125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smtClean="0">
                <a:latin typeface="Georgia" pitchFamily="18" charset="0"/>
              </a:rPr>
              <a:t>монодиета или разгрузочные дни</a:t>
            </a:r>
            <a:endParaRPr lang="ru-RU" sz="2800" b="1" i="1" smtClean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95617" y="1844448"/>
            <a:ext cx="8496944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Питание, при котором в течение дня принимается один вид пищи, например, молочная, мясная, творожная, называется …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580112" y="4282879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Правильное питание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971387" y="4437577"/>
            <a:ext cx="5711333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latin typeface="Georgia" pitchFamily="18" charset="0"/>
              </a:rPr>
              <a:t>лечебное голодание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4163" y="1772945"/>
            <a:ext cx="8496944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Известный пропагандист данного метода лечения Пол Брегг прожил 96 лет, причем погиб он, катаясь по морским волнам на водных лыжах. Назовите метод.  </a:t>
            </a:r>
            <a:endParaRPr lang="ru-RU" sz="2800" dirty="0"/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56176" y="4063514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60" y="0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7684" y="404663"/>
            <a:ext cx="6628691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Кто любит спорт, тот здоров и бодр!</a:t>
            </a:r>
            <a:endParaRPr lang="ru-RU" sz="2800" b="1" spc="50" smtClean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124075" y="4220845"/>
            <a:ext cx="313436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smtClean="0">
                <a:latin typeface="Georgia" pitchFamily="18" charset="0"/>
              </a:rPr>
              <a:t>Бег</a:t>
            </a:r>
            <a:endParaRPr lang="ru-RU" sz="2800" b="1" i="1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05781" y="1628800"/>
            <a:ext cx="8496944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 Очень долгое время на Олимпийских играх в Древней Греции был один единственный вид легкой атлетики. Какой? </a:t>
            </a:r>
            <a:endParaRPr lang="ru-RU" sz="280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8047" y="332909"/>
            <a:ext cx="6480720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Кто любит спорт, тот здоров и бодр!</a:t>
            </a:r>
            <a:endParaRPr lang="ru-RU" sz="2800" b="1" spc="50" smtClean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92080" y="427716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691640" y="4220845"/>
            <a:ext cx="468249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Велосипед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10700" y="1628800"/>
            <a:ext cx="8496944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Изобретатель этого предрекал своему детищу две области применения – доставка почты и средство для похудения. Назовите современный прообраз этого предмета?  </a:t>
            </a:r>
            <a:endParaRPr lang="ru-RU" sz="280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8175" y="404664"/>
            <a:ext cx="6480720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Кто любит спорт, тот здоров и бодр!</a:t>
            </a:r>
            <a:endParaRPr lang="ru-RU" sz="2800" b="1" spc="50" smtClean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4163" y="342900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smtClean="0">
                <a:latin typeface="Georgia" pitchFamily="18" charset="0"/>
              </a:rPr>
              <a:t>Быстрее, выше, сильнее!</a:t>
            </a:r>
            <a:endParaRPr lang="ru-RU" sz="2800" b="1" i="1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4163" y="2132990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Вспомните девиз Олимпийского движения. </a:t>
            </a:r>
            <a:endParaRPr lang="ru-RU" sz="280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44450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75785" y="260519"/>
            <a:ext cx="6480720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Кто любит спорт, тот здоров и бодр!</a:t>
            </a:r>
            <a:endParaRPr lang="ru-RU" sz="2800" b="1" spc="50" smtClean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828040" y="5300980"/>
            <a:ext cx="389128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Эстафета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3078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smtClean="0">
                <a:latin typeface="Georgia" pitchFamily="18" charset="0"/>
              </a:rPr>
              <a:t>В русский язык это слово пришло в конце 18 века из французского языка. Так первоначально называли срочную почту, доставлявшую письма, донесение специальными посыльными, которые сменяли друг друга в пути в определенных пунктах. Назовите это слово, которое в наши дни получило иное значение? </a:t>
            </a:r>
            <a:endParaRPr lang="ru-RU" sz="280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19930" y="332909"/>
            <a:ext cx="6480720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Кто любит спорт, тот здоров и бодр!</a:t>
            </a:r>
            <a:endParaRPr lang="ru-RU" sz="2800" b="1" spc="50" smtClean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40385" y="4578985"/>
            <a:ext cx="490918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Солнце, воздух и вода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4163" y="1628800"/>
            <a:ext cx="8496944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П. Брегг говорит, что есть 9 докторов. Начиная с четвертого, это: естественное питание, голодание, спорт, отдых, хорошая осанка и разум. Назовите первых трех докторов, упомянутых Бреггом? 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На дорогах войны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16016" y="4149079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907972" y="4220757"/>
            <a:ext cx="3264029" cy="1426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5400" b="1" i="1" dirty="0" smtClean="0">
                <a:latin typeface="Georgia" pitchFamily="18" charset="0"/>
              </a:rPr>
              <a:t>«</a:t>
            </a:r>
            <a:r>
              <a:rPr lang="x-none" altLang="ru-RU" sz="5400" b="1" i="1" dirty="0" smtClean="0">
                <a:latin typeface="Georgia" pitchFamily="18" charset="0"/>
              </a:rPr>
              <a:t>А</a:t>
            </a:r>
            <a:r>
              <a:rPr lang="ru-RU" sz="5400" b="1" i="1" dirty="0" smtClean="0">
                <a:latin typeface="Georgia" pitchFamily="18" charset="0"/>
              </a:rPr>
              <a:t>»</a:t>
            </a:r>
            <a:endParaRPr lang="ru-RU" sz="5400" b="1" i="1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84530" y="2277110"/>
            <a:ext cx="6872605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>
                <a:latin typeface="Georgia" pitchFamily="18" charset="0"/>
              </a:rPr>
              <a:t>Витамин роста и зрения.</a:t>
            </a:r>
            <a:r>
              <a:rPr lang="ru-RU" sz="2800">
                <a:latin typeface="Georgia" pitchFamily="18" charset="0"/>
              </a:rPr>
              <a:t> </a:t>
            </a:r>
            <a:endParaRPr lang="ru-RU" sz="2800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Замещающая рамка рисунка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4356100" y="405130"/>
            <a:ext cx="4467225" cy="153352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0"/>
            <a:ext cx="1637665" cy="1637665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2276475"/>
            <a:ext cx="2200275" cy="1752600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200" y="2564765"/>
            <a:ext cx="1389380" cy="1389380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2196465" y="1916430"/>
            <a:ext cx="56832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3200" b="1"/>
              <a:t>,,</a:t>
            </a:r>
            <a:endParaRPr lang="ru-RU" altLang="en-US" sz="3200" b="1"/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2915920" y="3357245"/>
            <a:ext cx="4290060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2000" b="1"/>
              <a:t> ,           ,                                                                                                                        </a:t>
            </a:r>
            <a:endParaRPr lang="ru-RU" altLang="en-US" sz="2000" b="1"/>
          </a:p>
          <a:p>
            <a:r>
              <a:rPr lang="ru-RU" altLang="en-US" sz="2000" b="1"/>
              <a:t>  лисий                           ь                                                            </a:t>
            </a:r>
            <a:endParaRPr lang="ru-RU" altLang="en-US" sz="2000" b="1"/>
          </a:p>
          <a:p>
            <a:r>
              <a:rPr lang="ru-RU" altLang="en-US" sz="2000" b="1"/>
              <a:t>                                           </a:t>
            </a:r>
            <a:endParaRPr lang="ru-RU" altLang="en-US" sz="2000" b="1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5364480" y="2061210"/>
            <a:ext cx="27343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x-none" altLang="ru-RU" sz="2400" b="1">
                <a:cs typeface="Times New Roman" pitchFamily="18" charset="0"/>
              </a:rPr>
              <a:t>здоровье</a:t>
            </a:r>
            <a:endParaRPr lang="x-none" altLang="ru-RU" sz="2400" b="1">
              <a:cs typeface="Times New Roman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748665" y="4766310"/>
            <a:ext cx="5190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x-none" altLang="ru-RU" sz="3200" b="1">
                <a:cs typeface="Times New Roman" pitchFamily="18" charset="0"/>
              </a:rPr>
              <a:t>зависимость</a:t>
            </a:r>
            <a:endParaRPr lang="x-none" altLang="ru-RU" sz="3200" b="1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На дорогах войны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88224" y="4284358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84120" y="4077335"/>
            <a:ext cx="29368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5400" b="1" i="1" dirty="0" smtClean="0"/>
              <a:t>«</a:t>
            </a:r>
            <a:r>
              <a:rPr lang="x-none" altLang="ru-RU" sz="5400" b="1" i="1" dirty="0" smtClean="0"/>
              <a:t>Д</a:t>
            </a:r>
            <a:r>
              <a:rPr lang="ru-RU" sz="5400" b="1" i="1" dirty="0" smtClean="0"/>
              <a:t>»</a:t>
            </a:r>
            <a:endParaRPr lang="ru-RU" sz="5400" b="1" i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95918" y="2132990"/>
            <a:ext cx="8496944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2800"/>
              <a:t> </a:t>
            </a:r>
            <a:r>
              <a:rPr lang="ru-RU" sz="3600" b="1"/>
              <a:t>Этот витамин получает человек, загорая на солнышке.</a:t>
            </a:r>
            <a:endParaRPr lang="ru-RU" sz="3600" b="1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На дорогах войны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96136" y="3955239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11730" y="4364990"/>
            <a:ext cx="2886075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x-none" altLang="ru-RU" sz="6000" b="1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b="1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4163" y="2060600"/>
            <a:ext cx="8496944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>
                <a:latin typeface="Times New Roman" pitchFamily="18" charset="0"/>
                <a:cs typeface="Times New Roman" pitchFamily="18" charset="0"/>
              </a:rPr>
              <a:t>При нехватке этого витамина шелушится кожа. 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На дорогах войны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60032" y="4284358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89075" y="4509135"/>
            <a:ext cx="360108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b="1" i="1" dirty="0">
                <a:latin typeface="Georgia" pitchFamily="18" charset="0"/>
              </a:rPr>
              <a:t>шиповник</a:t>
            </a:r>
            <a:endParaRPr lang="ru-RU" sz="4400" b="1" i="1" dirty="0">
              <a:latin typeface="Georgia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51657" y="1988845"/>
            <a:ext cx="8496944" cy="1920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>
                <a:latin typeface="Georgia" pitchFamily="18" charset="0"/>
              </a:rPr>
              <a:t>Плоды какого кустарника содержат очень много витамина С?</a:t>
            </a:r>
            <a:endParaRPr lang="ru-RU" sz="4000" b="1">
              <a:latin typeface="Georgia" pitchFamily="18" charset="0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На дорогах войны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482024" y="3862563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268220" y="4580890"/>
            <a:ext cx="432498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гранатовый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40063" y="2132990"/>
            <a:ext cx="8496944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ru-RU" sz="3600" b="1" smtClean="0"/>
              <a:t>Какой сок называют “королем витаминов”?</a:t>
            </a:r>
            <a:r>
              <a:rPr lang="ru-RU" sz="2800" smtClean="0"/>
              <a:t> </a:t>
            </a:r>
            <a:endParaRPr lang="ru-RU" sz="2800" smtClean="0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06863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6840"/>
            <a:ext cx="1559560" cy="155956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4025" y="260350"/>
            <a:ext cx="2103120" cy="210312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30" y="1917065"/>
            <a:ext cx="6688455" cy="442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189230"/>
            <a:ext cx="8838565" cy="641286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2204864"/>
            <a:ext cx="61247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Поздравление победителей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idx="2147483647"/>
          </p:nvPr>
        </p:nvSpPr>
        <p:spPr>
          <a:xfrm>
            <a:off x="1706880" y="274955"/>
            <a:ext cx="725805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Поздравление победителей</a:t>
            </a:r>
            <a:endParaRPr lang="ru-RU" dirty="0"/>
          </a:p>
        </p:txBody>
      </p:sp>
      <p:pic>
        <p:nvPicPr>
          <p:cNvPr id="3074" name="Picture 2" descr="http://kiev-news.com/wp-content/uploads/2014/12/studentyi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141"/>
            <a:ext cx="8712968" cy="519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фанфары советские.mp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6216" y="5589240"/>
            <a:ext cx="609600" cy="6096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7020"/>
            <a:ext cx="8469630" cy="4792980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88595"/>
            <a:ext cx="1637665" cy="163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128075">
            <a:off x="1115616" y="3501008"/>
            <a:ext cx="58358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Спасибо за игру!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484784"/>
            <a:ext cx="8640960" cy="10002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http://www.hereisfree.com/content1//pic/zip/201122421113324977801.jpg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идея кнопки «домик»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http://gatet.files.wordpress.com/2010/06/me.jpg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знак вопроса с человечком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http://www.design-web.com.ua/wp-content/uploads/2012/11/owl.jpg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мудрая сова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8815" y="1750695"/>
            <a:ext cx="6166485" cy="1238885"/>
          </a:xfrm>
        </p:spPr>
        <p:txBody>
          <a:bodyPr>
            <a:normAutofit fontScale="90000"/>
          </a:bodyPr>
          <a:p>
            <a:pPr algn="ctr"/>
            <a:r>
              <a:rPr lang="ru-RU" altLang="en-US" sz="4000">
                <a:latin typeface="Times New Roman" pitchFamily="18" charset="0"/>
                <a:sym typeface="+mn-ea"/>
              </a:rPr>
              <a:t>Какова же цель нашей игры?</a:t>
            </a:r>
            <a:r>
              <a:rPr lang="ru-RU" altLang="en-US">
                <a:latin typeface="Times New Roman" pitchFamily="18" charset="0"/>
                <a:sym typeface="+mn-ea"/>
              </a:rPr>
              <a:t> </a:t>
            </a:r>
            <a:endParaRPr lang="ru-RU" altLang="en-US">
              <a:latin typeface="Times New Roman" pitchFamily="18" charset="0"/>
            </a:endParaRPr>
          </a:p>
          <a:p>
            <a:endParaRPr lang="ru-RU" altLang="en-US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817245" y="3283585"/>
            <a:ext cx="7701280" cy="2889250"/>
          </a:xfrm>
        </p:spPr>
        <p:txBody>
          <a:bodyPr/>
          <a:p>
            <a:endParaRPr lang="ru-RU" altLang="en-US"/>
          </a:p>
          <a:p>
            <a:pPr algn="ctr"/>
            <a:r>
              <a:rPr sz="4400" b="1">
                <a:latin typeface="Times New Roman" pitchFamily="18" charset="0"/>
                <a:sym typeface="+mn-ea"/>
              </a:rPr>
              <a:t>Оценить важность здорового образа жизни  для благополучия  каждого .</a:t>
            </a:r>
            <a:endParaRPr sz="4400" b="1">
              <a:latin typeface="Times New Roman" pitchFamily="18" charset="0"/>
              <a:sym typeface="+mn-ea"/>
            </a:endParaRPr>
          </a:p>
          <a:p>
            <a:endParaRPr lang="ru-RU" altLang="en-US"/>
          </a:p>
        </p:txBody>
      </p:sp>
      <p:pic>
        <p:nvPicPr>
          <p:cNvPr id="10" name="Замещающая рамка рисунка 9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107950" y="0"/>
            <a:ext cx="228219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51520" y="1844824"/>
            <a:ext cx="8640960" cy="9618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sz="1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i="1" dirty="0" smtClean="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475" y="2277110"/>
            <a:ext cx="7098030" cy="2700020"/>
          </a:xfrm>
        </p:spPr>
        <p:txBody>
          <a:bodyPr>
            <a:noAutofit/>
          </a:bodyPr>
          <a:p>
            <a:pPr algn="ctr"/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И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нтеллектуальн</a:t>
            </a:r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ая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 игр</a:t>
            </a:r>
            <a:r>
              <a:rPr lang="x-none" altLang="ru-RU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а</a:t>
            </a:r>
            <a:r>
              <a:rPr lang="ru-RU" altLang="en-US" sz="4800">
                <a:solidFill>
                  <a:srgbClr val="FF0000"/>
                </a:solidFill>
                <a:latin typeface="Times New Roman" pitchFamily="18" charset="0"/>
                <a:sym typeface="+mn-ea"/>
              </a:rPr>
              <a:t> «Здоровье каждого - здоровье нации!»</a:t>
            </a:r>
            <a:endParaRPr lang="ru-RU" altLang="en-US" sz="4800">
              <a:solidFill>
                <a:srgbClr val="FF0000"/>
              </a:solidFill>
              <a:latin typeface="Times New Roman" pitchFamily="18" charset="0"/>
              <a:sym typeface="+mn-ea"/>
            </a:endParaRPr>
          </a:p>
        </p:txBody>
      </p:sp>
      <p:pic>
        <p:nvPicPr>
          <p:cNvPr id="10" name="Замещающая рамка рисунка 9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107315" y="44450"/>
            <a:ext cx="219075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850" y="3284538"/>
            <a:ext cx="8229600" cy="1143000"/>
          </a:xfrm>
        </p:spPr>
        <p:txBody>
          <a:bodyPr>
            <a:normAutofit fontScale="90000"/>
          </a:bodyPr>
          <a:p>
            <a:pPr algn="l"/>
            <a:r>
              <a:rPr lang="x-none" altLang="ru-RU" sz="3200" b="1">
                <a:latin typeface="Times New Roman" pitchFamily="18" charset="0"/>
              </a:rPr>
              <a:t>П</a:t>
            </a:r>
            <a:r>
              <a:rPr lang="ru-RU" altLang="en-US" sz="3200" b="1">
                <a:latin typeface="Times New Roman" pitchFamily="18" charset="0"/>
              </a:rPr>
              <a:t>равила </a:t>
            </a:r>
            <a:r>
              <a:rPr lang="x-none" altLang="ru-RU" sz="3200" b="1">
                <a:latin typeface="Times New Roman" pitchFamily="18" charset="0"/>
              </a:rPr>
              <a:t>игры:</a:t>
            </a:r>
            <a:br>
              <a:rPr lang="x-none" altLang="ru-RU" sz="3200" b="1">
                <a:latin typeface="Times New Roman" pitchFamily="18" charset="0"/>
              </a:rPr>
            </a:br>
            <a:r>
              <a:rPr lang="x-none" altLang="ru-RU" sz="3200">
                <a:latin typeface="Times New Roman" pitchFamily="18" charset="0"/>
              </a:rPr>
              <a:t>-</a:t>
            </a:r>
            <a:r>
              <a:rPr lang="ru-RU" altLang="en-US" sz="3200">
                <a:latin typeface="Times New Roman" pitchFamily="18" charset="0"/>
              </a:rPr>
              <a:t>Игра будет состоять из 5  пяти номинаций, каждая содержит  пять вопросов разные по баллам.</a:t>
            </a:r>
            <a:br>
              <a:rPr lang="ru-RU" altLang="en-US" sz="3200">
                <a:latin typeface="Times New Roman" pitchFamily="18" charset="0"/>
              </a:rPr>
            </a:br>
            <a:r>
              <a:rPr lang="ru-RU" altLang="en-US" sz="3200">
                <a:latin typeface="Times New Roman" pitchFamily="18" charset="0"/>
              </a:rPr>
              <a:t> </a:t>
            </a:r>
            <a:r>
              <a:rPr lang="x-none" altLang="ru-RU" sz="3200">
                <a:latin typeface="Times New Roman" pitchFamily="18" charset="0"/>
              </a:rPr>
              <a:t>-</a:t>
            </a:r>
            <a:r>
              <a:rPr lang="ru-RU" altLang="en-US" sz="3200">
                <a:latin typeface="Times New Roman" pitchFamily="18" charset="0"/>
              </a:rPr>
              <a:t>Команда  выбирает номинацию и номер вопроса. </a:t>
            </a:r>
            <a:br>
              <a:rPr lang="ru-RU" altLang="en-US" sz="3200">
                <a:latin typeface="Times New Roman" pitchFamily="18" charset="0"/>
              </a:rPr>
            </a:br>
            <a:r>
              <a:rPr lang="x-none" altLang="ru-RU" sz="3200">
                <a:latin typeface="Times New Roman" pitchFamily="18" charset="0"/>
              </a:rPr>
              <a:t>-</a:t>
            </a:r>
            <a:r>
              <a:rPr lang="ru-RU" altLang="en-US" sz="3200">
                <a:latin typeface="Times New Roman" pitchFamily="18" charset="0"/>
              </a:rPr>
              <a:t>При отсутствии ответа, отвечает команда-соперник.  </a:t>
            </a:r>
            <a:br>
              <a:rPr lang="ru-RU" altLang="en-US" sz="3200">
                <a:latin typeface="Times New Roman" pitchFamily="18" charset="0"/>
              </a:rPr>
            </a:br>
            <a:r>
              <a:rPr lang="x-none" altLang="ru-RU" sz="3200">
                <a:latin typeface="Times New Roman" pitchFamily="18" charset="0"/>
              </a:rPr>
              <a:t>-</a:t>
            </a:r>
            <a:r>
              <a:rPr lang="ru-RU" altLang="en-US" sz="3200">
                <a:latin typeface="Times New Roman" pitchFamily="18" charset="0"/>
              </a:rPr>
              <a:t>Если вторая команда не может дать правильный ответ на вопрос, открывается правильный вариант ответа.</a:t>
            </a:r>
            <a:br>
              <a:rPr lang="ru-RU" altLang="en-US" sz="3200">
                <a:latin typeface="Times New Roman" pitchFamily="18" charset="0"/>
              </a:rPr>
            </a:br>
            <a:r>
              <a:rPr lang="ru-RU" altLang="en-US" sz="3200">
                <a:latin typeface="Times New Roman" pitchFamily="18" charset="0"/>
              </a:rPr>
              <a:t>  </a:t>
            </a:r>
            <a:endParaRPr lang="ru-RU" altLang="en-US" sz="3200">
              <a:latin typeface="Times New Roman" pitchFamily="18" charset="0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0"/>
            <a:ext cx="1637665" cy="16376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27584" y="332658"/>
            <a:ext cx="7416824" cy="650226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5785" y="1700530"/>
            <a:ext cx="5459095" cy="438340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1" name="AutoShape 4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42" name="AutoShape 70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7415" y="1772713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x-none" altLang="ru-RU" sz="1400" b="1" cap="all" dirty="0" smtClean="0">
                <a:latin typeface="Georgia" pitchFamily="18" charset="0"/>
              </a:rPr>
              <a:t>Вред здоровью</a:t>
            </a:r>
            <a:endParaRPr lang="ru-RU" sz="1400" b="1" cap="all" dirty="0" smtClean="0">
              <a:latin typeface="Georgia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Витамины</a:t>
            </a:r>
            <a:endParaRPr lang="ru-RU" sz="1600" b="1" cap="all" dirty="0" smtClean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240" y="4293029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smtClean="0">
                <a:latin typeface="Georgia" pitchFamily="18" charset="0"/>
              </a:rPr>
              <a:t>Кто любит спорт, </a:t>
            </a:r>
            <a:endParaRPr lang="ru-RU" sz="1400" b="1" cap="all" smtClean="0">
              <a:latin typeface="Georgia" pitchFamily="18" charset="0"/>
            </a:endParaRPr>
          </a:p>
          <a:p>
            <a:pPr algn="ctr"/>
            <a:r>
              <a:rPr lang="ru-RU" sz="1400" b="1" cap="all" smtClean="0">
                <a:latin typeface="Georgia" pitchFamily="18" charset="0"/>
              </a:rPr>
              <a:t>тот здоров и бодр!</a:t>
            </a:r>
            <a:endParaRPr lang="ru-RU" sz="1400" b="1" cap="all" smtClean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7360" y="2564765"/>
            <a:ext cx="2879725" cy="719455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l"/>
            <a:r>
              <a:rPr lang="ru-RU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  <a:sym typeface="+mn-ea"/>
              </a:rPr>
              <a:t>Продолжи поговорку</a:t>
            </a:r>
            <a:endParaRPr lang="ru-RU" altLang="ru-RU" b="1" cap="all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cap="all" dirty="0" smtClean="0">
                <a:latin typeface="Georgia" pitchFamily="18" charset="0"/>
              </a:rPr>
              <a:t>Правильное питание</a:t>
            </a:r>
            <a:endParaRPr lang="ru-RU" sz="1600" cap="all" dirty="0" smtClean="0">
              <a:latin typeface="Georgia" pitchFamily="18" charset="0"/>
            </a:endParaRPr>
          </a:p>
        </p:txBody>
      </p:sp>
      <p:pic>
        <p:nvPicPr>
          <p:cNvPr id="38" name="Рисунок 37" descr="Рисунок40.png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5749" y="188292"/>
            <a:ext cx="6373675" cy="103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altLang="ru-RU" sz="6000" b="1" i="1" dirty="0">
                <a:latin typeface="Gabriola" panose="04040605051002020D02" pitchFamily="82" charset="0"/>
              </a:rPr>
              <a:t>МЫ за ЗОЖ</a:t>
            </a:r>
            <a:endParaRPr lang="x-none" altLang="ru-RU" sz="6000" b="1" i="1" dirty="0">
              <a:latin typeface="Gabriola" panose="04040605051002020D02" pitchFamily="82" charset="0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7315" y="44450"/>
            <a:ext cx="1637665" cy="16376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0018" y="4004945"/>
            <a:ext cx="8496944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«</a:t>
            </a:r>
            <a:r>
              <a:rPr lang="ru-RU" sz="2800" dirty="0" smtClean="0">
                <a:latin typeface="Georgia" pitchFamily="18" charset="0"/>
                <a:sym typeface="+mn-ea"/>
              </a:rPr>
              <a:t>Алкоголь</a:t>
            </a:r>
            <a:r>
              <a:rPr lang="ru-RU" sz="2800" i="1" dirty="0" smtClean="0">
                <a:latin typeface="Georgia" pitchFamily="18" charset="0"/>
              </a:rPr>
              <a:t>»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4163" y="2276500"/>
            <a:ext cx="8496944" cy="94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Народная мудрость учит нас, что это приносит одну радость, но сто видов горя. Что это? 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0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atin typeface="Georgia" pitchFamily="18" charset="0"/>
                <a:sym typeface="+mn-ea"/>
              </a:rPr>
              <a:t>«</a:t>
            </a:r>
            <a:r>
              <a:rPr lang="x-none" altLang="ru-RU" sz="3600" b="1" cap="all" dirty="0" smtClean="0">
                <a:latin typeface="Georgia" pitchFamily="18" charset="0"/>
                <a:sym typeface="+mn-ea"/>
              </a:rPr>
              <a:t>Вред здоровью</a:t>
            </a:r>
            <a:r>
              <a:rPr lang="ru-RU" sz="3600" b="1" cap="all" dirty="0" smtClean="0">
                <a:latin typeface="Georgia" pitchFamily="18" charset="0"/>
                <a:sym typeface="+mn-ea"/>
              </a:rPr>
              <a:t>»</a:t>
            </a:r>
            <a:endParaRPr lang="ru-RU" sz="3600" b="1" spc="50" dirty="0" smtClean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16205"/>
            <a:ext cx="1559560" cy="15595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4609</Words>
  <Application>Kingsoft Office WPP</Application>
  <PresentationFormat>Экран (4:3)</PresentationFormat>
  <Paragraphs>308</Paragraphs>
  <Slides>40</Slides>
  <Notes>7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Тема Office</vt:lpstr>
      <vt:lpstr>Интеллектуальная игра «Здоровье каждого - здоровье нации!».</vt:lpstr>
      <vt:lpstr>"У каждого человека должна быть ответственность за состояние здоровья"  В.В. Путин</vt:lpstr>
      <vt:lpstr>PowerPoint 演示文稿</vt:lpstr>
      <vt:lpstr>Какова же цель нашей игры? </vt:lpstr>
      <vt:lpstr>Интеллектуальная игра «Здоровье каждого - здоровье нации!»</vt:lpstr>
      <vt:lpstr>Правила игры: -Игра будет состоять из 5  пяти номинаций, каждая содержит  пять вопросов разные по баллам.  -Команда  выбирает номинацию и номер вопроса.  -При отсутствии ответа, отвечает команда-соперник.   -Если вторая команда не может дать правильный ответ на вопрос, открывается правильный вариант ответа.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Поздравление победителей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62</cp:revision>
  <dcterms:created xsi:type="dcterms:W3CDTF">2019-12-12T03:12:39Z</dcterms:created>
  <dcterms:modified xsi:type="dcterms:W3CDTF">2019-12-12T03:12:39Z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1049-10.1.0.5707</vt:lpwstr>
  </property>
</Properties>
</file>